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796" autoAdjust="0"/>
  </p:normalViewPr>
  <p:slideViewPr>
    <p:cSldViewPr snapToGrid="0">
      <p:cViewPr varScale="1">
        <p:scale>
          <a:sx n="46" d="100"/>
          <a:sy n="46" d="100"/>
        </p:scale>
        <p:origin x="1812" y="264"/>
      </p:cViewPr>
      <p:guideLst/>
    </p:cSldViewPr>
  </p:slideViewPr>
  <p:outlineViewPr>
    <p:cViewPr>
      <p:scale>
        <a:sx n="33" d="100"/>
        <a:sy n="33" d="100"/>
      </p:scale>
      <p:origin x="0" y="-9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260C4-0E07-48DE-8210-30349AA26507}" type="datetimeFigureOut">
              <a:rPr lang="en-US" smtClean="0"/>
              <a:t>8/9/2025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A2767-BFC0-4C17-A1AB-F32251D6FE2C}" type="slidenum">
              <a:rPr lang="en-US" smtClean="0"/>
              <a:t>‹#›</a:t>
            </a:fld>
            <a:endParaRPr lang="en-US"/>
          </a:p>
        </p:txBody>
      </p:sp>
    </p:spTree>
    <p:extLst>
      <p:ext uri="{BB962C8B-B14F-4D97-AF65-F5344CB8AC3E}">
        <p14:creationId xmlns:p14="http://schemas.microsoft.com/office/powerpoint/2010/main" val="1433472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the Good Shepherd, came to seek and save the lost.  He makes us right when we have gone wrong.  He leads us in the paths of righteousness for His name’s sake.  We pursue righteousness by following Him, and we are blessed with its benefits as we heed His voice exclusively.  </a:t>
            </a:r>
          </a:p>
        </p:txBody>
      </p:sp>
      <p:sp>
        <p:nvSpPr>
          <p:cNvPr id="4" name="Slide Number Placeholder 3"/>
          <p:cNvSpPr>
            <a:spLocks noGrp="1"/>
          </p:cNvSpPr>
          <p:nvPr>
            <p:ph type="sldNum" sz="quarter" idx="5"/>
          </p:nvPr>
        </p:nvSpPr>
        <p:spPr/>
        <p:txBody>
          <a:bodyPr/>
          <a:lstStyle/>
          <a:p>
            <a:fld id="{A9EA2767-BFC0-4C17-A1AB-F32251D6FE2C}" type="slidenum">
              <a:rPr lang="en-US" smtClean="0"/>
              <a:t>1</a:t>
            </a:fld>
            <a:endParaRPr lang="en-US"/>
          </a:p>
        </p:txBody>
      </p:sp>
    </p:spTree>
    <p:extLst>
      <p:ext uri="{BB962C8B-B14F-4D97-AF65-F5344CB8AC3E}">
        <p14:creationId xmlns:p14="http://schemas.microsoft.com/office/powerpoint/2010/main" val="88352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EA2767-BFC0-4C17-A1AB-F32251D6FE2C}" type="slidenum">
              <a:rPr lang="en-US" smtClean="0"/>
              <a:t>2</a:t>
            </a:fld>
            <a:endParaRPr lang="en-US"/>
          </a:p>
        </p:txBody>
      </p:sp>
    </p:spTree>
    <p:extLst>
      <p:ext uri="{BB962C8B-B14F-4D97-AF65-F5344CB8AC3E}">
        <p14:creationId xmlns:p14="http://schemas.microsoft.com/office/powerpoint/2010/main" val="1472096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5A20C9-414B-47D4-8AFA-B80884B6E4EA}"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5C1F1-B1D1-4B84-BE57-AC13344F4957}" type="slidenum">
              <a:rPr lang="en-US" smtClean="0"/>
              <a:t>‹#›</a:t>
            </a:fld>
            <a:endParaRPr lang="en-US"/>
          </a:p>
        </p:txBody>
      </p:sp>
    </p:spTree>
    <p:extLst>
      <p:ext uri="{BB962C8B-B14F-4D97-AF65-F5344CB8AC3E}">
        <p14:creationId xmlns:p14="http://schemas.microsoft.com/office/powerpoint/2010/main" val="50653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5A20C9-414B-47D4-8AFA-B80884B6E4EA}"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5C1F1-B1D1-4B84-BE57-AC13344F4957}" type="slidenum">
              <a:rPr lang="en-US" smtClean="0"/>
              <a:t>‹#›</a:t>
            </a:fld>
            <a:endParaRPr lang="en-US"/>
          </a:p>
        </p:txBody>
      </p:sp>
    </p:spTree>
    <p:extLst>
      <p:ext uri="{BB962C8B-B14F-4D97-AF65-F5344CB8AC3E}">
        <p14:creationId xmlns:p14="http://schemas.microsoft.com/office/powerpoint/2010/main" val="1477949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5A20C9-414B-47D4-8AFA-B80884B6E4EA}"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5C1F1-B1D1-4B84-BE57-AC13344F4957}" type="slidenum">
              <a:rPr lang="en-US" smtClean="0"/>
              <a:t>‹#›</a:t>
            </a:fld>
            <a:endParaRPr lang="en-US"/>
          </a:p>
        </p:txBody>
      </p:sp>
    </p:spTree>
    <p:extLst>
      <p:ext uri="{BB962C8B-B14F-4D97-AF65-F5344CB8AC3E}">
        <p14:creationId xmlns:p14="http://schemas.microsoft.com/office/powerpoint/2010/main" val="2718632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5A20C9-414B-47D4-8AFA-B80884B6E4EA}"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5C1F1-B1D1-4B84-BE57-AC13344F4957}" type="slidenum">
              <a:rPr lang="en-US" smtClean="0"/>
              <a:t>‹#›</a:t>
            </a:fld>
            <a:endParaRPr lang="en-US"/>
          </a:p>
        </p:txBody>
      </p:sp>
    </p:spTree>
    <p:extLst>
      <p:ext uri="{BB962C8B-B14F-4D97-AF65-F5344CB8AC3E}">
        <p14:creationId xmlns:p14="http://schemas.microsoft.com/office/powerpoint/2010/main" val="576991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A20C9-414B-47D4-8AFA-B80884B6E4EA}"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5C1F1-B1D1-4B84-BE57-AC13344F4957}" type="slidenum">
              <a:rPr lang="en-US" smtClean="0"/>
              <a:t>‹#›</a:t>
            </a:fld>
            <a:endParaRPr lang="en-US"/>
          </a:p>
        </p:txBody>
      </p:sp>
    </p:spTree>
    <p:extLst>
      <p:ext uri="{BB962C8B-B14F-4D97-AF65-F5344CB8AC3E}">
        <p14:creationId xmlns:p14="http://schemas.microsoft.com/office/powerpoint/2010/main" val="3288034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5A20C9-414B-47D4-8AFA-B80884B6E4EA}"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5C1F1-B1D1-4B84-BE57-AC13344F4957}" type="slidenum">
              <a:rPr lang="en-US" smtClean="0"/>
              <a:t>‹#›</a:t>
            </a:fld>
            <a:endParaRPr lang="en-US"/>
          </a:p>
        </p:txBody>
      </p:sp>
    </p:spTree>
    <p:extLst>
      <p:ext uri="{BB962C8B-B14F-4D97-AF65-F5344CB8AC3E}">
        <p14:creationId xmlns:p14="http://schemas.microsoft.com/office/powerpoint/2010/main" val="2992011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5A20C9-414B-47D4-8AFA-B80884B6E4EA}" type="datetimeFigureOut">
              <a:rPr lang="en-US" smtClean="0"/>
              <a:t>8/9/2025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75C1F1-B1D1-4B84-BE57-AC13344F4957}" type="slidenum">
              <a:rPr lang="en-US" smtClean="0"/>
              <a:t>‹#›</a:t>
            </a:fld>
            <a:endParaRPr lang="en-US"/>
          </a:p>
        </p:txBody>
      </p:sp>
    </p:spTree>
    <p:extLst>
      <p:ext uri="{BB962C8B-B14F-4D97-AF65-F5344CB8AC3E}">
        <p14:creationId xmlns:p14="http://schemas.microsoft.com/office/powerpoint/2010/main" val="2460637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5A20C9-414B-47D4-8AFA-B80884B6E4EA}" type="datetimeFigureOut">
              <a:rPr lang="en-US" smtClean="0"/>
              <a:t>8/9/2025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75C1F1-B1D1-4B84-BE57-AC13344F4957}" type="slidenum">
              <a:rPr lang="en-US" smtClean="0"/>
              <a:t>‹#›</a:t>
            </a:fld>
            <a:endParaRPr lang="en-US"/>
          </a:p>
        </p:txBody>
      </p:sp>
    </p:spTree>
    <p:extLst>
      <p:ext uri="{BB962C8B-B14F-4D97-AF65-F5344CB8AC3E}">
        <p14:creationId xmlns:p14="http://schemas.microsoft.com/office/powerpoint/2010/main" val="1250485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A20C9-414B-47D4-8AFA-B80884B6E4EA}" type="datetimeFigureOut">
              <a:rPr lang="en-US" smtClean="0"/>
              <a:t>8/9/2025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75C1F1-B1D1-4B84-BE57-AC13344F4957}" type="slidenum">
              <a:rPr lang="en-US" smtClean="0"/>
              <a:t>‹#›</a:t>
            </a:fld>
            <a:endParaRPr lang="en-US"/>
          </a:p>
        </p:txBody>
      </p:sp>
    </p:spTree>
    <p:extLst>
      <p:ext uri="{BB962C8B-B14F-4D97-AF65-F5344CB8AC3E}">
        <p14:creationId xmlns:p14="http://schemas.microsoft.com/office/powerpoint/2010/main" val="2911998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5A20C9-414B-47D4-8AFA-B80884B6E4EA}"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5C1F1-B1D1-4B84-BE57-AC13344F4957}" type="slidenum">
              <a:rPr lang="en-US" smtClean="0"/>
              <a:t>‹#›</a:t>
            </a:fld>
            <a:endParaRPr lang="en-US"/>
          </a:p>
        </p:txBody>
      </p:sp>
    </p:spTree>
    <p:extLst>
      <p:ext uri="{BB962C8B-B14F-4D97-AF65-F5344CB8AC3E}">
        <p14:creationId xmlns:p14="http://schemas.microsoft.com/office/powerpoint/2010/main" val="1232421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5A20C9-414B-47D4-8AFA-B80884B6E4EA}"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5C1F1-B1D1-4B84-BE57-AC13344F4957}" type="slidenum">
              <a:rPr lang="en-US" smtClean="0"/>
              <a:t>‹#›</a:t>
            </a:fld>
            <a:endParaRPr lang="en-US"/>
          </a:p>
        </p:txBody>
      </p:sp>
    </p:spTree>
    <p:extLst>
      <p:ext uri="{BB962C8B-B14F-4D97-AF65-F5344CB8AC3E}">
        <p14:creationId xmlns:p14="http://schemas.microsoft.com/office/powerpoint/2010/main" val="361993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5A20C9-414B-47D4-8AFA-B80884B6E4EA}" type="datetimeFigureOut">
              <a:rPr lang="en-US" smtClean="0"/>
              <a:t>8/9/2025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75C1F1-B1D1-4B84-BE57-AC13344F4957}" type="slidenum">
              <a:rPr lang="en-US" smtClean="0"/>
              <a:t>‹#›</a:t>
            </a:fld>
            <a:endParaRPr lang="en-US"/>
          </a:p>
        </p:txBody>
      </p:sp>
    </p:spTree>
    <p:extLst>
      <p:ext uri="{BB962C8B-B14F-4D97-AF65-F5344CB8AC3E}">
        <p14:creationId xmlns:p14="http://schemas.microsoft.com/office/powerpoint/2010/main" val="2023517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3B19E9E-68BA-7709-31EC-8BBA85C27555}"/>
              </a:ext>
            </a:extLst>
          </p:cNvPr>
          <p:cNvPicPr>
            <a:picLocks noChangeAspect="1"/>
          </p:cNvPicPr>
          <p:nvPr/>
        </p:nvPicPr>
        <p:blipFill>
          <a:blip r:embed="rId3"/>
          <a:srcRect l="2473" r="8525" b="-1"/>
          <a:stretch>
            <a:fillRect/>
          </a:stretch>
        </p:blipFill>
        <p:spPr>
          <a:xfrm>
            <a:off x="-2285" y="10"/>
            <a:ext cx="9143999" cy="6857990"/>
          </a:xfrm>
          <a:prstGeom prst="rect">
            <a:avLst/>
          </a:prstGeom>
        </p:spPr>
      </p:pic>
      <p:sp>
        <p:nvSpPr>
          <p:cNvPr id="21" name="Rectangle 2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61A374-D86C-2D1C-FC8D-2A61F1C6EF45}"/>
              </a:ext>
            </a:extLst>
          </p:cNvPr>
          <p:cNvSpPr>
            <a:spLocks noGrp="1"/>
          </p:cNvSpPr>
          <p:nvPr>
            <p:ph type="ctrTitle"/>
          </p:nvPr>
        </p:nvSpPr>
        <p:spPr>
          <a:xfrm>
            <a:off x="822960" y="751707"/>
            <a:ext cx="7543800" cy="3574778"/>
          </a:xfrm>
          <a:effectLst>
            <a:outerShdw blurRad="50800" dist="38100" dir="2700000" algn="tl" rotWithShape="0">
              <a:prstClr val="black">
                <a:alpha val="40000"/>
              </a:prstClr>
            </a:outerShdw>
          </a:effectLst>
        </p:spPr>
        <p:txBody>
          <a:bodyPr>
            <a:normAutofit/>
          </a:bodyPr>
          <a:lstStyle/>
          <a:p>
            <a:r>
              <a:rPr lang="en-US" sz="5400" dirty="0">
                <a:solidFill>
                  <a:srgbClr val="FFFFFF"/>
                </a:solidFill>
                <a:latin typeface="Imprint MT Shadow" panose="04020605060303030202" pitchFamily="82" charset="0"/>
              </a:rPr>
              <a:t>He Leads Me in the Paths of Righteousness</a:t>
            </a:r>
          </a:p>
        </p:txBody>
      </p:sp>
      <p:sp>
        <p:nvSpPr>
          <p:cNvPr id="3" name="Subtitle 2">
            <a:extLst>
              <a:ext uri="{FF2B5EF4-FFF2-40B4-BE49-F238E27FC236}">
                <a16:creationId xmlns:a16="http://schemas.microsoft.com/office/drawing/2014/main" id="{8D6224B1-811B-FA25-1A1D-134926295EB1}"/>
              </a:ext>
            </a:extLst>
          </p:cNvPr>
          <p:cNvSpPr>
            <a:spLocks noGrp="1"/>
          </p:cNvSpPr>
          <p:nvPr>
            <p:ph type="subTitle" idx="1"/>
          </p:nvPr>
        </p:nvSpPr>
        <p:spPr>
          <a:xfrm>
            <a:off x="822960" y="5369748"/>
            <a:ext cx="8138160" cy="1282707"/>
          </a:xfrm>
          <a:effectLst>
            <a:outerShdw blurRad="50800" dist="38100" dir="2700000" algn="tl" rotWithShape="0">
              <a:prstClr val="black">
                <a:alpha val="40000"/>
              </a:prstClr>
            </a:outerShdw>
          </a:effectLst>
        </p:spPr>
        <p:txBody>
          <a:bodyPr anchor="b">
            <a:normAutofit/>
          </a:bodyPr>
          <a:lstStyle/>
          <a:p>
            <a:pPr algn="r"/>
            <a:r>
              <a:rPr lang="en-US" sz="2800" dirty="0">
                <a:solidFill>
                  <a:schemeClr val="accent2">
                    <a:lumMod val="50000"/>
                  </a:schemeClr>
                </a:solidFill>
                <a:effectLst>
                  <a:outerShdw blurRad="38100" dist="38100" dir="2700000" algn="tl">
                    <a:srgbClr val="000000">
                      <a:alpha val="43137"/>
                    </a:srgbClr>
                  </a:outerShdw>
                </a:effectLst>
              </a:rPr>
              <a:t>Psalm 23:3</a:t>
            </a:r>
          </a:p>
        </p:txBody>
      </p:sp>
    </p:spTree>
    <p:extLst>
      <p:ext uri="{BB962C8B-B14F-4D97-AF65-F5344CB8AC3E}">
        <p14:creationId xmlns:p14="http://schemas.microsoft.com/office/powerpoint/2010/main" val="1517455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874">
              <a:schemeClr val="bg1"/>
            </a:gs>
            <a:gs pos="36000">
              <a:schemeClr val="accent1">
                <a:lumMod val="5000"/>
                <a:lumOff val="95000"/>
              </a:schemeClr>
            </a:gs>
            <a:gs pos="100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81BA2-0FA4-4240-4B4B-83D35DFF0223}"/>
              </a:ext>
            </a:extLst>
          </p:cNvPr>
          <p:cNvSpPr>
            <a:spLocks noGrp="1"/>
          </p:cNvSpPr>
          <p:nvPr>
            <p:ph type="title"/>
          </p:nvPr>
        </p:nvSpPr>
        <p:spPr>
          <a:xfrm>
            <a:off x="274320" y="208371"/>
            <a:ext cx="8582297" cy="1325563"/>
          </a:xfrm>
        </p:spPr>
        <p:txBody>
          <a:bodyPr/>
          <a:lstStyle/>
          <a:p>
            <a:r>
              <a:rPr lang="en-US" dirty="0">
                <a:latin typeface="Imprint MT Shadow" panose="04020605060303030202" pitchFamily="82" charset="0"/>
              </a:rPr>
              <a:t>The Righteous shall Live by Faith!</a:t>
            </a:r>
          </a:p>
        </p:txBody>
      </p:sp>
      <p:sp>
        <p:nvSpPr>
          <p:cNvPr id="3" name="Content Placeholder 2">
            <a:extLst>
              <a:ext uri="{FF2B5EF4-FFF2-40B4-BE49-F238E27FC236}">
                <a16:creationId xmlns:a16="http://schemas.microsoft.com/office/drawing/2014/main" id="{D3141581-666E-57AB-2A7D-C18C5FF7EE14}"/>
              </a:ext>
            </a:extLst>
          </p:cNvPr>
          <p:cNvSpPr>
            <a:spLocks noGrp="1"/>
          </p:cNvSpPr>
          <p:nvPr>
            <p:ph idx="1"/>
          </p:nvPr>
        </p:nvSpPr>
        <p:spPr>
          <a:xfrm>
            <a:off x="615587" y="1533934"/>
            <a:ext cx="8241030" cy="5095686"/>
          </a:xfrm>
        </p:spPr>
        <p:txBody>
          <a:bodyPr/>
          <a:lstStyle/>
          <a:p>
            <a:r>
              <a:rPr lang="en-US" sz="3200" b="1" dirty="0"/>
              <a:t>The righteousness of God revealed in the gospel of Christ makes believers righteous </a:t>
            </a:r>
            <a:r>
              <a:rPr lang="en-US" sz="3200" dirty="0"/>
              <a:t>(Romans 1:16-17; 1 John 5:11).</a:t>
            </a:r>
          </a:p>
          <a:p>
            <a:r>
              <a:rPr lang="en-US" sz="3200" b="1" dirty="0"/>
              <a:t>Those who have been made righteous pursue righteous living </a:t>
            </a:r>
            <a:r>
              <a:rPr lang="en-US" sz="3200" dirty="0"/>
              <a:t>(Habakkuk 2:4; Hebrews 10:36-38).</a:t>
            </a:r>
          </a:p>
          <a:p>
            <a:r>
              <a:rPr lang="en-US" sz="3200" b="1" dirty="0"/>
              <a:t>Saints in Corinth were challenged                                       to live righteous lives                                                 </a:t>
            </a:r>
            <a:r>
              <a:rPr lang="en-US" sz="3200" dirty="0"/>
              <a:t>(1 Cor. 6:9-18; 2 Tim. 2:22). </a:t>
            </a:r>
          </a:p>
          <a:p>
            <a:endParaRPr lang="en-US" dirty="0"/>
          </a:p>
        </p:txBody>
      </p:sp>
      <p:pic>
        <p:nvPicPr>
          <p:cNvPr id="4" name="Picture 3">
            <a:extLst>
              <a:ext uri="{FF2B5EF4-FFF2-40B4-BE49-F238E27FC236}">
                <a16:creationId xmlns:a16="http://schemas.microsoft.com/office/drawing/2014/main" id="{A9C3D62D-6EFE-FEED-85E7-861529620260}"/>
              </a:ext>
            </a:extLst>
          </p:cNvPr>
          <p:cNvPicPr>
            <a:picLocks noChangeAspect="1"/>
          </p:cNvPicPr>
          <p:nvPr/>
        </p:nvPicPr>
        <p:blipFill>
          <a:blip r:embed="rId3"/>
          <a:stretch>
            <a:fillRect/>
          </a:stretch>
        </p:blipFill>
        <p:spPr>
          <a:xfrm>
            <a:off x="6348549" y="4611188"/>
            <a:ext cx="2795450" cy="2175187"/>
          </a:xfrm>
          <a:prstGeom prst="ellipse">
            <a:avLst/>
          </a:prstGeom>
          <a:ln>
            <a:noFill/>
          </a:ln>
          <a:effectLst>
            <a:softEdge rad="112500"/>
          </a:effectLst>
        </p:spPr>
      </p:pic>
    </p:spTree>
    <p:extLst>
      <p:ext uri="{BB962C8B-B14F-4D97-AF65-F5344CB8AC3E}">
        <p14:creationId xmlns:p14="http://schemas.microsoft.com/office/powerpoint/2010/main" val="2056032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874">
              <a:schemeClr val="bg1"/>
            </a:gs>
            <a:gs pos="36000">
              <a:schemeClr val="accent1">
                <a:lumMod val="5000"/>
                <a:lumOff val="95000"/>
              </a:schemeClr>
            </a:gs>
            <a:gs pos="100000">
              <a:schemeClr val="accent1">
                <a:lumMod val="20000"/>
                <a:lumOff val="80000"/>
              </a:schemeClr>
            </a:gs>
          </a:gsLst>
          <a:lin ang="5400000" scaled="1"/>
        </a:gradFill>
        <a:effectLst/>
      </p:bgPr>
    </p:bg>
    <p:spTree>
      <p:nvGrpSpPr>
        <p:cNvPr id="1" name="">
          <a:extLst>
            <a:ext uri="{FF2B5EF4-FFF2-40B4-BE49-F238E27FC236}">
              <a16:creationId xmlns:a16="http://schemas.microsoft.com/office/drawing/2014/main" id="{A2F5881E-6FC7-BAD8-5CF0-0DF9B4C77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451B2-1C97-B755-9492-319B96643754}"/>
              </a:ext>
            </a:extLst>
          </p:cNvPr>
          <p:cNvSpPr>
            <a:spLocks noGrp="1"/>
          </p:cNvSpPr>
          <p:nvPr>
            <p:ph type="title"/>
          </p:nvPr>
        </p:nvSpPr>
        <p:spPr>
          <a:xfrm>
            <a:off x="274320" y="208371"/>
            <a:ext cx="8582297" cy="1325563"/>
          </a:xfrm>
        </p:spPr>
        <p:txBody>
          <a:bodyPr/>
          <a:lstStyle/>
          <a:p>
            <a:pPr algn="ctr"/>
            <a:r>
              <a:rPr lang="en-US" dirty="0">
                <a:latin typeface="Imprint MT Shadow" panose="04020605060303030202" pitchFamily="82" charset="0"/>
              </a:rPr>
              <a:t>The Shepherd Restores the Sheep</a:t>
            </a:r>
          </a:p>
        </p:txBody>
      </p:sp>
      <p:sp>
        <p:nvSpPr>
          <p:cNvPr id="3" name="Content Placeholder 2">
            <a:extLst>
              <a:ext uri="{FF2B5EF4-FFF2-40B4-BE49-F238E27FC236}">
                <a16:creationId xmlns:a16="http://schemas.microsoft.com/office/drawing/2014/main" id="{865363FC-99B9-9EA7-6204-9F93DF1BB9EE}"/>
              </a:ext>
            </a:extLst>
          </p:cNvPr>
          <p:cNvSpPr>
            <a:spLocks noGrp="1"/>
          </p:cNvSpPr>
          <p:nvPr>
            <p:ph idx="1"/>
          </p:nvPr>
        </p:nvSpPr>
        <p:spPr>
          <a:xfrm>
            <a:off x="615587" y="1533934"/>
            <a:ext cx="8241030" cy="5095686"/>
          </a:xfrm>
        </p:spPr>
        <p:txBody>
          <a:bodyPr/>
          <a:lstStyle/>
          <a:p>
            <a:r>
              <a:rPr lang="en-US" sz="3200" b="1" dirty="0"/>
              <a:t>Jesus made us right when we had gone wrong </a:t>
            </a:r>
            <a:r>
              <a:rPr lang="en-US" sz="3200" dirty="0"/>
              <a:t>(Isaiah 53:6; John 10:11).</a:t>
            </a:r>
          </a:p>
          <a:p>
            <a:r>
              <a:rPr lang="en-US" sz="3200" b="1" dirty="0"/>
              <a:t>He came to seek and save the lost (</a:t>
            </a:r>
            <a:r>
              <a:rPr lang="en-US" sz="3200" dirty="0"/>
              <a:t>Matthew 18:11-14).</a:t>
            </a:r>
            <a:endParaRPr lang="en-US" dirty="0"/>
          </a:p>
        </p:txBody>
      </p:sp>
      <p:pic>
        <p:nvPicPr>
          <p:cNvPr id="4" name="Picture 3">
            <a:extLst>
              <a:ext uri="{FF2B5EF4-FFF2-40B4-BE49-F238E27FC236}">
                <a16:creationId xmlns:a16="http://schemas.microsoft.com/office/drawing/2014/main" id="{91021C87-BB3B-FFBF-0AAD-E471F48C28CA}"/>
              </a:ext>
            </a:extLst>
          </p:cNvPr>
          <p:cNvPicPr>
            <a:picLocks noChangeAspect="1"/>
          </p:cNvPicPr>
          <p:nvPr/>
        </p:nvPicPr>
        <p:blipFill>
          <a:blip r:embed="rId2"/>
          <a:stretch>
            <a:fillRect/>
          </a:stretch>
        </p:blipFill>
        <p:spPr>
          <a:xfrm>
            <a:off x="3069772" y="3821789"/>
            <a:ext cx="3331028" cy="2591929"/>
          </a:xfrm>
          <a:prstGeom prst="ellipse">
            <a:avLst/>
          </a:prstGeom>
          <a:ln>
            <a:noFill/>
          </a:ln>
          <a:effectLst>
            <a:softEdge rad="112500"/>
          </a:effectLst>
        </p:spPr>
      </p:pic>
    </p:spTree>
    <p:extLst>
      <p:ext uri="{BB962C8B-B14F-4D97-AF65-F5344CB8AC3E}">
        <p14:creationId xmlns:p14="http://schemas.microsoft.com/office/powerpoint/2010/main" val="2893232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874">
              <a:schemeClr val="bg1"/>
            </a:gs>
            <a:gs pos="36000">
              <a:schemeClr val="accent1">
                <a:lumMod val="5000"/>
                <a:lumOff val="95000"/>
              </a:schemeClr>
            </a:gs>
            <a:gs pos="100000">
              <a:schemeClr val="accent1">
                <a:lumMod val="20000"/>
                <a:lumOff val="80000"/>
              </a:schemeClr>
            </a:gs>
          </a:gsLst>
          <a:lin ang="5400000" scaled="1"/>
        </a:gradFill>
        <a:effectLst/>
      </p:bgPr>
    </p:bg>
    <p:spTree>
      <p:nvGrpSpPr>
        <p:cNvPr id="1" name="">
          <a:extLst>
            <a:ext uri="{FF2B5EF4-FFF2-40B4-BE49-F238E27FC236}">
              <a16:creationId xmlns:a16="http://schemas.microsoft.com/office/drawing/2014/main" id="{6F586DF4-89EE-85C6-5FC7-D3076CAB7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A9527-DA8F-3DCE-1E22-90C430204FE4}"/>
              </a:ext>
            </a:extLst>
          </p:cNvPr>
          <p:cNvSpPr>
            <a:spLocks noGrp="1"/>
          </p:cNvSpPr>
          <p:nvPr>
            <p:ph type="title"/>
          </p:nvPr>
        </p:nvSpPr>
        <p:spPr>
          <a:xfrm>
            <a:off x="274320" y="208371"/>
            <a:ext cx="8582297" cy="1325563"/>
          </a:xfrm>
        </p:spPr>
        <p:txBody>
          <a:bodyPr/>
          <a:lstStyle/>
          <a:p>
            <a:pPr algn="ctr"/>
            <a:r>
              <a:rPr lang="en-US" dirty="0">
                <a:latin typeface="Imprint MT Shadow" panose="04020605060303030202" pitchFamily="82" charset="0"/>
              </a:rPr>
              <a:t>He Leads Me in the </a:t>
            </a:r>
            <a:br>
              <a:rPr lang="en-US" dirty="0">
                <a:latin typeface="Imprint MT Shadow" panose="04020605060303030202" pitchFamily="82" charset="0"/>
              </a:rPr>
            </a:br>
            <a:r>
              <a:rPr lang="en-US" dirty="0">
                <a:latin typeface="Imprint MT Shadow" panose="04020605060303030202" pitchFamily="82" charset="0"/>
              </a:rPr>
              <a:t>Paths of Righteousness</a:t>
            </a:r>
          </a:p>
        </p:txBody>
      </p:sp>
      <p:sp>
        <p:nvSpPr>
          <p:cNvPr id="3" name="Content Placeholder 2">
            <a:extLst>
              <a:ext uri="{FF2B5EF4-FFF2-40B4-BE49-F238E27FC236}">
                <a16:creationId xmlns:a16="http://schemas.microsoft.com/office/drawing/2014/main" id="{700177F4-F97C-7D43-611E-F150DFF4542E}"/>
              </a:ext>
            </a:extLst>
          </p:cNvPr>
          <p:cNvSpPr>
            <a:spLocks noGrp="1"/>
          </p:cNvSpPr>
          <p:nvPr>
            <p:ph idx="1"/>
          </p:nvPr>
        </p:nvSpPr>
        <p:spPr>
          <a:xfrm>
            <a:off x="615587" y="1533934"/>
            <a:ext cx="8241030" cy="5095686"/>
          </a:xfrm>
        </p:spPr>
        <p:txBody>
          <a:bodyPr/>
          <a:lstStyle/>
          <a:p>
            <a:r>
              <a:rPr lang="en-US" sz="3200" b="1" dirty="0"/>
              <a:t>The sheep follow only the Shepherd </a:t>
            </a:r>
            <a:r>
              <a:rPr lang="en-US" sz="3200" dirty="0"/>
              <a:t>(John 10:3-5, 27; Psalms 5:8; 85:13; Hosea 14:9).</a:t>
            </a:r>
          </a:p>
          <a:p>
            <a:r>
              <a:rPr lang="en-US" sz="3200" b="1" dirty="0"/>
              <a:t>He leads us in right ways! (</a:t>
            </a:r>
            <a:r>
              <a:rPr lang="en-US" sz="3200" dirty="0"/>
              <a:t>Jeremiah 10:23; Ezekiel 37:24; Hebrews 13:20-21 )</a:t>
            </a:r>
            <a:endParaRPr lang="en-US" dirty="0"/>
          </a:p>
        </p:txBody>
      </p:sp>
      <p:pic>
        <p:nvPicPr>
          <p:cNvPr id="4" name="Picture 3">
            <a:extLst>
              <a:ext uri="{FF2B5EF4-FFF2-40B4-BE49-F238E27FC236}">
                <a16:creationId xmlns:a16="http://schemas.microsoft.com/office/drawing/2014/main" id="{A0A5F456-089A-5DF1-772C-29C210BF0A15}"/>
              </a:ext>
            </a:extLst>
          </p:cNvPr>
          <p:cNvPicPr>
            <a:picLocks noChangeAspect="1"/>
          </p:cNvPicPr>
          <p:nvPr/>
        </p:nvPicPr>
        <p:blipFill>
          <a:blip r:embed="rId2"/>
          <a:stretch>
            <a:fillRect/>
          </a:stretch>
        </p:blipFill>
        <p:spPr>
          <a:xfrm>
            <a:off x="5695407" y="3429000"/>
            <a:ext cx="3331028" cy="2591929"/>
          </a:xfrm>
          <a:prstGeom prst="ellipse">
            <a:avLst/>
          </a:prstGeom>
          <a:ln>
            <a:noFill/>
          </a:ln>
          <a:effectLst>
            <a:softEdge rad="112500"/>
          </a:effectLst>
        </p:spPr>
      </p:pic>
      <p:sp>
        <p:nvSpPr>
          <p:cNvPr id="5" name="TextBox 4">
            <a:extLst>
              <a:ext uri="{FF2B5EF4-FFF2-40B4-BE49-F238E27FC236}">
                <a16:creationId xmlns:a16="http://schemas.microsoft.com/office/drawing/2014/main" id="{AC46A852-021B-38B5-BF8C-8A4AF8C844EB}"/>
              </a:ext>
            </a:extLst>
          </p:cNvPr>
          <p:cNvSpPr txBox="1"/>
          <p:nvPr/>
        </p:nvSpPr>
        <p:spPr>
          <a:xfrm>
            <a:off x="615587" y="3429000"/>
            <a:ext cx="5706836" cy="4124206"/>
          </a:xfrm>
          <a:prstGeom prst="rect">
            <a:avLst/>
          </a:prstGeom>
          <a:noFill/>
        </p:spPr>
        <p:txBody>
          <a:bodyPr wrap="square" rtlCol="0">
            <a:spAutoFit/>
          </a:bodyPr>
          <a:lstStyle/>
          <a:p>
            <a:pPr marL="234950" indent="-234950">
              <a:buFont typeface="Arial" panose="020B0604020202020204" pitchFamily="34" charset="0"/>
              <a:buChar char="•"/>
            </a:pPr>
            <a:r>
              <a:rPr lang="en-US" sz="3200" b="1" dirty="0"/>
              <a:t>If we follow His leading…</a:t>
            </a:r>
          </a:p>
          <a:p>
            <a:pPr marL="509588" lvl="1" indent="-274638">
              <a:buFont typeface="Arial" panose="020B0604020202020204" pitchFamily="34" charset="0"/>
              <a:buChar char="•"/>
            </a:pPr>
            <a:r>
              <a:rPr lang="en-US" sz="3000" i="1" dirty="0">
                <a:effectLst>
                  <a:outerShdw blurRad="38100" dist="38100" dir="2700000" algn="tl">
                    <a:srgbClr val="000000">
                      <a:alpha val="43137"/>
                    </a:srgbClr>
                  </a:outerShdw>
                </a:effectLst>
              </a:rPr>
              <a:t>He will help us avoid temptation (Matthew 6:13).</a:t>
            </a:r>
          </a:p>
          <a:p>
            <a:pPr marL="509588" lvl="1" indent="-274638">
              <a:buFont typeface="Arial" panose="020B0604020202020204" pitchFamily="34" charset="0"/>
              <a:buChar char="•"/>
            </a:pPr>
            <a:r>
              <a:rPr lang="en-US" sz="3000" i="1" dirty="0">
                <a:effectLst>
                  <a:outerShdw blurRad="38100" dist="38100" dir="2700000" algn="tl">
                    <a:srgbClr val="000000">
                      <a:alpha val="43137"/>
                    </a:srgbClr>
                  </a:outerShdw>
                </a:effectLst>
              </a:rPr>
              <a:t>We will be at peace with  fellow sheep (Ezek. 34:17-24).</a:t>
            </a:r>
          </a:p>
          <a:p>
            <a:pPr marL="509588" lvl="1" indent="-274638">
              <a:buFont typeface="Arial" panose="020B0604020202020204" pitchFamily="34" charset="0"/>
              <a:buChar char="•"/>
            </a:pPr>
            <a:r>
              <a:rPr lang="en-US" sz="3000" i="1" dirty="0">
                <a:effectLst>
                  <a:outerShdw blurRad="38100" dist="38100" dir="2700000" algn="tl">
                    <a:srgbClr val="000000">
                      <a:alpha val="43137"/>
                    </a:srgbClr>
                  </a:outerShdw>
                </a:effectLst>
              </a:rPr>
              <a:t>We will not die eternally     (Prov. 12:28; John 11:26).</a:t>
            </a:r>
          </a:p>
          <a:p>
            <a:pPr marL="285750" indent="-285750">
              <a:buFont typeface="Arial" panose="020B0604020202020204" pitchFamily="34" charset="0"/>
              <a:buChar char="•"/>
            </a:pPr>
            <a:endParaRPr lang="en-US" sz="3200" dirty="0"/>
          </a:p>
          <a:p>
            <a:endParaRPr lang="en-US" dirty="0"/>
          </a:p>
        </p:txBody>
      </p:sp>
      <p:pic>
        <p:nvPicPr>
          <p:cNvPr id="6" name="Picture 5">
            <a:extLst>
              <a:ext uri="{FF2B5EF4-FFF2-40B4-BE49-F238E27FC236}">
                <a16:creationId xmlns:a16="http://schemas.microsoft.com/office/drawing/2014/main" id="{C5172122-573F-3BD1-6BAE-910D2575112A}"/>
              </a:ext>
            </a:extLst>
          </p:cNvPr>
          <p:cNvPicPr>
            <a:picLocks noChangeAspect="1"/>
          </p:cNvPicPr>
          <p:nvPr/>
        </p:nvPicPr>
        <p:blipFill>
          <a:blip r:embed="rId3"/>
          <a:stretch>
            <a:fillRect/>
          </a:stretch>
        </p:blipFill>
        <p:spPr>
          <a:xfrm>
            <a:off x="5615329" y="3429000"/>
            <a:ext cx="3450295" cy="2591929"/>
          </a:xfrm>
          <a:prstGeom prst="rect">
            <a:avLst/>
          </a:prstGeom>
        </p:spPr>
      </p:pic>
    </p:spTree>
    <p:extLst>
      <p:ext uri="{BB962C8B-B14F-4D97-AF65-F5344CB8AC3E}">
        <p14:creationId xmlns:p14="http://schemas.microsoft.com/office/powerpoint/2010/main" val="3528264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874">
              <a:schemeClr val="bg1"/>
            </a:gs>
            <a:gs pos="36000">
              <a:schemeClr val="accent1">
                <a:lumMod val="5000"/>
                <a:lumOff val="95000"/>
              </a:schemeClr>
            </a:gs>
            <a:gs pos="100000">
              <a:schemeClr val="accent1">
                <a:lumMod val="20000"/>
                <a:lumOff val="80000"/>
              </a:schemeClr>
            </a:gs>
          </a:gsLst>
          <a:lin ang="5400000" scaled="1"/>
        </a:gradFill>
        <a:effectLst/>
      </p:bgPr>
    </p:bg>
    <p:spTree>
      <p:nvGrpSpPr>
        <p:cNvPr id="1" name="">
          <a:extLst>
            <a:ext uri="{FF2B5EF4-FFF2-40B4-BE49-F238E27FC236}">
              <a16:creationId xmlns:a16="http://schemas.microsoft.com/office/drawing/2014/main" id="{2F267BC9-6FD8-861B-DA7F-9E1F56AAE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21571-8C5B-6978-A5FC-9236FC4F1913}"/>
              </a:ext>
            </a:extLst>
          </p:cNvPr>
          <p:cNvSpPr>
            <a:spLocks noGrp="1"/>
          </p:cNvSpPr>
          <p:nvPr>
            <p:ph type="title"/>
          </p:nvPr>
        </p:nvSpPr>
        <p:spPr>
          <a:xfrm>
            <a:off x="274320" y="208371"/>
            <a:ext cx="8582297" cy="1325563"/>
          </a:xfrm>
        </p:spPr>
        <p:txBody>
          <a:bodyPr/>
          <a:lstStyle/>
          <a:p>
            <a:pPr algn="ctr"/>
            <a:r>
              <a:rPr lang="en-US" dirty="0">
                <a:latin typeface="Imprint MT Shadow" panose="04020605060303030202" pitchFamily="82" charset="0"/>
              </a:rPr>
              <a:t>Pursuing Righteousness </a:t>
            </a:r>
            <a:br>
              <a:rPr lang="en-US" dirty="0">
                <a:latin typeface="Imprint MT Shadow" panose="04020605060303030202" pitchFamily="82" charset="0"/>
              </a:rPr>
            </a:br>
            <a:r>
              <a:rPr lang="en-US" dirty="0">
                <a:latin typeface="Imprint MT Shadow" panose="04020605060303030202" pitchFamily="82" charset="0"/>
              </a:rPr>
              <a:t>“For His Name’s Sake”</a:t>
            </a:r>
          </a:p>
        </p:txBody>
      </p:sp>
      <p:sp>
        <p:nvSpPr>
          <p:cNvPr id="3" name="Content Placeholder 2">
            <a:extLst>
              <a:ext uri="{FF2B5EF4-FFF2-40B4-BE49-F238E27FC236}">
                <a16:creationId xmlns:a16="http://schemas.microsoft.com/office/drawing/2014/main" id="{6EA29F7E-06CB-C008-8071-FE169CFFC77C}"/>
              </a:ext>
            </a:extLst>
          </p:cNvPr>
          <p:cNvSpPr>
            <a:spLocks noGrp="1"/>
          </p:cNvSpPr>
          <p:nvPr>
            <p:ph idx="1"/>
          </p:nvPr>
        </p:nvSpPr>
        <p:spPr>
          <a:xfrm>
            <a:off x="615587" y="1533934"/>
            <a:ext cx="8241030" cy="5095686"/>
          </a:xfrm>
        </p:spPr>
        <p:txBody>
          <a:bodyPr/>
          <a:lstStyle/>
          <a:p>
            <a:r>
              <a:rPr lang="en-US" sz="3200" b="1" dirty="0"/>
              <a:t>God’s majestic name is seen in His relationship with His sheep </a:t>
            </a:r>
            <a:r>
              <a:rPr lang="en-US" sz="3200" dirty="0"/>
              <a:t>(Micah 5:4).</a:t>
            </a:r>
          </a:p>
          <a:p>
            <a:r>
              <a:rPr lang="en-US" sz="3200" b="1" dirty="0"/>
              <a:t>The name of the Lord is profaned when His sheep do not follow Him </a:t>
            </a:r>
            <a:r>
              <a:rPr lang="en-US" sz="3200" dirty="0"/>
              <a:t>(1 Timothy 6:1).</a:t>
            </a:r>
          </a:p>
          <a:p>
            <a:endParaRPr lang="en-US" dirty="0"/>
          </a:p>
        </p:txBody>
      </p:sp>
      <p:sp>
        <p:nvSpPr>
          <p:cNvPr id="5" name="TextBox 4">
            <a:extLst>
              <a:ext uri="{FF2B5EF4-FFF2-40B4-BE49-F238E27FC236}">
                <a16:creationId xmlns:a16="http://schemas.microsoft.com/office/drawing/2014/main" id="{66822310-FD94-8811-76E9-A886F8D3845F}"/>
              </a:ext>
            </a:extLst>
          </p:cNvPr>
          <p:cNvSpPr txBox="1"/>
          <p:nvPr/>
        </p:nvSpPr>
        <p:spPr>
          <a:xfrm>
            <a:off x="615587" y="3429000"/>
            <a:ext cx="5706836" cy="2831544"/>
          </a:xfrm>
          <a:prstGeom prst="rect">
            <a:avLst/>
          </a:prstGeom>
          <a:noFill/>
        </p:spPr>
        <p:txBody>
          <a:bodyPr wrap="square" rtlCol="0">
            <a:spAutoFit/>
          </a:bodyPr>
          <a:lstStyle/>
          <a:p>
            <a:pPr marL="234950" indent="-234950">
              <a:buFont typeface="Arial" panose="020B0604020202020204" pitchFamily="34" charset="0"/>
              <a:buChar char="•"/>
            </a:pPr>
            <a:r>
              <a:rPr lang="en-US" sz="3200" b="1" dirty="0"/>
              <a:t>The sheep belong to the shepherd, and He has a purpose for them                        </a:t>
            </a:r>
            <a:r>
              <a:rPr lang="en-US" sz="3200" dirty="0"/>
              <a:t>(Psalm 100:3; Isaiah 43;7; Ephesians 1:12).</a:t>
            </a:r>
          </a:p>
          <a:p>
            <a:endParaRPr lang="en-US" dirty="0"/>
          </a:p>
        </p:txBody>
      </p:sp>
      <p:pic>
        <p:nvPicPr>
          <p:cNvPr id="6" name="Picture 5">
            <a:extLst>
              <a:ext uri="{FF2B5EF4-FFF2-40B4-BE49-F238E27FC236}">
                <a16:creationId xmlns:a16="http://schemas.microsoft.com/office/drawing/2014/main" id="{5E7A0EEE-CA8D-AB4F-BA7F-D725E3866955}"/>
              </a:ext>
            </a:extLst>
          </p:cNvPr>
          <p:cNvPicPr>
            <a:picLocks noChangeAspect="1"/>
          </p:cNvPicPr>
          <p:nvPr/>
        </p:nvPicPr>
        <p:blipFill>
          <a:blip r:embed="rId2"/>
          <a:stretch>
            <a:fillRect/>
          </a:stretch>
        </p:blipFill>
        <p:spPr>
          <a:xfrm>
            <a:off x="5458642" y="3493269"/>
            <a:ext cx="3685358" cy="2767275"/>
          </a:xfrm>
          <a:prstGeom prst="rect">
            <a:avLst/>
          </a:prstGeom>
        </p:spPr>
      </p:pic>
    </p:spTree>
    <p:extLst>
      <p:ext uri="{BB962C8B-B14F-4D97-AF65-F5344CB8AC3E}">
        <p14:creationId xmlns:p14="http://schemas.microsoft.com/office/powerpoint/2010/main" val="614023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874">
              <a:schemeClr val="bg1"/>
            </a:gs>
            <a:gs pos="36000">
              <a:schemeClr val="accent1">
                <a:lumMod val="5000"/>
                <a:lumOff val="95000"/>
              </a:schemeClr>
            </a:gs>
            <a:gs pos="100000">
              <a:schemeClr val="accent1">
                <a:lumMod val="20000"/>
                <a:lumOff val="80000"/>
              </a:schemeClr>
            </a:gs>
          </a:gsLst>
          <a:lin ang="5400000" scaled="1"/>
        </a:gradFill>
        <a:effectLst/>
      </p:bgPr>
    </p:bg>
    <p:spTree>
      <p:nvGrpSpPr>
        <p:cNvPr id="1" name="">
          <a:extLst>
            <a:ext uri="{FF2B5EF4-FFF2-40B4-BE49-F238E27FC236}">
              <a16:creationId xmlns:a16="http://schemas.microsoft.com/office/drawing/2014/main" id="{C07860E5-576E-A9E5-5D9C-F21F3FBD3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BCBA5-066D-3431-CA4B-92808E1382AF}"/>
              </a:ext>
            </a:extLst>
          </p:cNvPr>
          <p:cNvSpPr>
            <a:spLocks noGrp="1"/>
          </p:cNvSpPr>
          <p:nvPr>
            <p:ph type="title"/>
          </p:nvPr>
        </p:nvSpPr>
        <p:spPr>
          <a:xfrm>
            <a:off x="274320" y="208371"/>
            <a:ext cx="8582297" cy="1325563"/>
          </a:xfrm>
        </p:spPr>
        <p:txBody>
          <a:bodyPr/>
          <a:lstStyle/>
          <a:p>
            <a:pPr algn="ctr"/>
            <a:r>
              <a:rPr lang="en-US" dirty="0">
                <a:latin typeface="Imprint MT Shadow" panose="04020605060303030202" pitchFamily="82" charset="0"/>
              </a:rPr>
              <a:t>Let us Walk in Righteousness</a:t>
            </a:r>
          </a:p>
        </p:txBody>
      </p:sp>
      <p:sp>
        <p:nvSpPr>
          <p:cNvPr id="3" name="Content Placeholder 2">
            <a:extLst>
              <a:ext uri="{FF2B5EF4-FFF2-40B4-BE49-F238E27FC236}">
                <a16:creationId xmlns:a16="http://schemas.microsoft.com/office/drawing/2014/main" id="{E527734F-3151-B7D1-C06A-FBBEB36853E4}"/>
              </a:ext>
            </a:extLst>
          </p:cNvPr>
          <p:cNvSpPr>
            <a:spLocks noGrp="1"/>
          </p:cNvSpPr>
          <p:nvPr>
            <p:ph idx="1"/>
          </p:nvPr>
        </p:nvSpPr>
        <p:spPr>
          <a:xfrm>
            <a:off x="451485" y="1252115"/>
            <a:ext cx="8241030" cy="5095686"/>
          </a:xfrm>
        </p:spPr>
        <p:txBody>
          <a:bodyPr>
            <a:normAutofit/>
          </a:bodyPr>
          <a:lstStyle/>
          <a:p>
            <a:pPr marL="0" indent="0" algn="ctr">
              <a:buNone/>
            </a:pPr>
            <a:r>
              <a:rPr lang="en-US" sz="3600" b="1" dirty="0"/>
              <a:t>“Oh, magnify the LORD with me, and let us exalt His name together.”                </a:t>
            </a:r>
            <a:r>
              <a:rPr lang="en-US" sz="3200" dirty="0"/>
              <a:t>(Psalms 34:3) </a:t>
            </a:r>
          </a:p>
        </p:txBody>
      </p:sp>
      <p:pic>
        <p:nvPicPr>
          <p:cNvPr id="6" name="Picture 5">
            <a:extLst>
              <a:ext uri="{FF2B5EF4-FFF2-40B4-BE49-F238E27FC236}">
                <a16:creationId xmlns:a16="http://schemas.microsoft.com/office/drawing/2014/main" id="{A152C402-AC75-4009-2584-3ADB9B608D6F}"/>
              </a:ext>
            </a:extLst>
          </p:cNvPr>
          <p:cNvPicPr>
            <a:picLocks noChangeAspect="1"/>
          </p:cNvPicPr>
          <p:nvPr/>
        </p:nvPicPr>
        <p:blipFill>
          <a:blip r:embed="rId2"/>
          <a:stretch>
            <a:fillRect/>
          </a:stretch>
        </p:blipFill>
        <p:spPr>
          <a:xfrm>
            <a:off x="2070360" y="2893937"/>
            <a:ext cx="5003279" cy="3755692"/>
          </a:xfrm>
          <a:prstGeom prst="ellipse">
            <a:avLst/>
          </a:prstGeom>
          <a:ln>
            <a:noFill/>
          </a:ln>
          <a:effectLst>
            <a:softEdge rad="112500"/>
          </a:effectLst>
        </p:spPr>
      </p:pic>
    </p:spTree>
    <p:extLst>
      <p:ext uri="{BB962C8B-B14F-4D97-AF65-F5344CB8AC3E}">
        <p14:creationId xmlns:p14="http://schemas.microsoft.com/office/powerpoint/2010/main" val="565581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249</TotalTime>
  <Words>348</Words>
  <Application>Microsoft Office PowerPoint</Application>
  <PresentationFormat>On-screen Show (4:3)</PresentationFormat>
  <Paragraphs>25</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Imprint MT Shadow</vt:lpstr>
      <vt:lpstr>Office Theme</vt:lpstr>
      <vt:lpstr>He Leads Me in the Paths of Righteousness</vt:lpstr>
      <vt:lpstr>The Righteous shall Live by Faith!</vt:lpstr>
      <vt:lpstr>The Shepherd Restores the Sheep</vt:lpstr>
      <vt:lpstr>He Leads Me in the  Paths of Righteousness</vt:lpstr>
      <vt:lpstr>Pursuing Righteousness  “For His Name’s Sake”</vt:lpstr>
      <vt:lpstr>Let us Walk in Righteousness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9</cp:revision>
  <dcterms:created xsi:type="dcterms:W3CDTF">2025-08-08T11:25:50Z</dcterms:created>
  <dcterms:modified xsi:type="dcterms:W3CDTF">2025-08-09T15:04:25Z</dcterms:modified>
</cp:coreProperties>
</file>